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80" d="100"/>
          <a:sy n="80" d="100"/>
        </p:scale>
        <p:origin x="-864" y="-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ko-KR" smtClean="0"/>
              <a:t>Click to edit Master title style</a:t>
            </a:r>
            <a:endParaRPr lang="ko-KR"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ko-KR" smtClean="0"/>
              <a:t>Click to edit Master subtitle style</a:t>
            </a:r>
            <a:endParaRPr lang="ko-KR" altLang="en-US"/>
          </a:p>
        </p:txBody>
      </p:sp>
      <p:sp>
        <p:nvSpPr>
          <p:cNvPr id="4" name="Date Placeholder 3"/>
          <p:cNvSpPr>
            <a:spLocks noGrp="1"/>
          </p:cNvSpPr>
          <p:nvPr>
            <p:ph type="dt" sz="half" idx="10"/>
          </p:nvPr>
        </p:nvSpPr>
        <p:spPr/>
        <p:txBody>
          <a:bodyPr/>
          <a:lstStyle/>
          <a:p>
            <a:fld id="{C2956C77-AB61-446E-8B39-78F474C27172}" type="datetimeFigureOut">
              <a:rPr lang="ko-KR" altLang="en-US" smtClean="0"/>
              <a:pPr/>
              <a:t>2008-12-09</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B355AFF2-6FE2-4267-AC3C-D3BCD4664E14}" type="slidenum">
              <a:rPr lang="ko-KR" altLang="en-US" smtClean="0"/>
              <a:pPr/>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mtClean="0"/>
              <a:t>Click to edit Master title style</a:t>
            </a:r>
            <a:endParaRPr lang="ko-KR" altLang="en-US"/>
          </a:p>
        </p:txBody>
      </p:sp>
      <p:sp>
        <p:nvSpPr>
          <p:cNvPr id="3" name="Vertical Text Placeholder 2"/>
          <p:cNvSpPr>
            <a:spLocks noGrp="1"/>
          </p:cNvSpPr>
          <p:nvPr>
            <p:ph type="body" orient="vert" idx="1"/>
          </p:nvPr>
        </p:nvSpPr>
        <p:spPr/>
        <p:txBody>
          <a:bodyPr vert="eaVert"/>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4" name="Date Placeholder 3"/>
          <p:cNvSpPr>
            <a:spLocks noGrp="1"/>
          </p:cNvSpPr>
          <p:nvPr>
            <p:ph type="dt" sz="half" idx="10"/>
          </p:nvPr>
        </p:nvSpPr>
        <p:spPr/>
        <p:txBody>
          <a:bodyPr/>
          <a:lstStyle/>
          <a:p>
            <a:fld id="{C2956C77-AB61-446E-8B39-78F474C27172}" type="datetimeFigureOut">
              <a:rPr lang="ko-KR" altLang="en-US" smtClean="0"/>
              <a:pPr/>
              <a:t>2008-12-09</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B355AFF2-6FE2-4267-AC3C-D3BCD4664E14}"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ko-KR" smtClean="0"/>
              <a:t>Click to edit Master title style</a:t>
            </a:r>
            <a:endParaRPr lang="ko-KR"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4" name="Date Placeholder 3"/>
          <p:cNvSpPr>
            <a:spLocks noGrp="1"/>
          </p:cNvSpPr>
          <p:nvPr>
            <p:ph type="dt" sz="half" idx="10"/>
          </p:nvPr>
        </p:nvSpPr>
        <p:spPr/>
        <p:txBody>
          <a:bodyPr/>
          <a:lstStyle/>
          <a:p>
            <a:fld id="{C2956C77-AB61-446E-8B39-78F474C27172}" type="datetimeFigureOut">
              <a:rPr lang="ko-KR" altLang="en-US" smtClean="0"/>
              <a:pPr/>
              <a:t>2008-12-09</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B355AFF2-6FE2-4267-AC3C-D3BCD4664E14}" type="slidenum">
              <a:rPr lang="ko-KR" altLang="en-US" smtClean="0"/>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mtClean="0"/>
              <a:t>Click to edit Master title style</a:t>
            </a:r>
            <a:endParaRPr lang="ko-KR" altLang="en-US"/>
          </a:p>
        </p:txBody>
      </p:sp>
      <p:sp>
        <p:nvSpPr>
          <p:cNvPr id="3" name="Content Placeholder 2"/>
          <p:cNvSpPr>
            <a:spLocks noGrp="1"/>
          </p:cNvSpPr>
          <p:nvPr>
            <p:ph idx="1"/>
          </p:nvPr>
        </p:nvSpPr>
        <p:spPr/>
        <p:txBody>
          <a:body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4" name="Date Placeholder 3"/>
          <p:cNvSpPr>
            <a:spLocks noGrp="1"/>
          </p:cNvSpPr>
          <p:nvPr>
            <p:ph type="dt" sz="half" idx="10"/>
          </p:nvPr>
        </p:nvSpPr>
        <p:spPr/>
        <p:txBody>
          <a:bodyPr/>
          <a:lstStyle/>
          <a:p>
            <a:fld id="{C2956C77-AB61-446E-8B39-78F474C27172}" type="datetimeFigureOut">
              <a:rPr lang="ko-KR" altLang="en-US" smtClean="0"/>
              <a:pPr/>
              <a:t>2008-12-09</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B355AFF2-6FE2-4267-AC3C-D3BCD4664E14}" type="slidenum">
              <a:rPr lang="ko-KR" altLang="en-US" smtClean="0"/>
              <a:pPr/>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ko-KR" smtClean="0"/>
              <a:t>Click to edit Master title style</a:t>
            </a:r>
            <a:endParaRPr lang="ko-KR"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ko-KR" smtClean="0"/>
              <a:t>Click to edit Master text styles</a:t>
            </a:r>
          </a:p>
        </p:txBody>
      </p:sp>
      <p:sp>
        <p:nvSpPr>
          <p:cNvPr id="4" name="Date Placeholder 3"/>
          <p:cNvSpPr>
            <a:spLocks noGrp="1"/>
          </p:cNvSpPr>
          <p:nvPr>
            <p:ph type="dt" sz="half" idx="10"/>
          </p:nvPr>
        </p:nvSpPr>
        <p:spPr/>
        <p:txBody>
          <a:bodyPr/>
          <a:lstStyle/>
          <a:p>
            <a:fld id="{C2956C77-AB61-446E-8B39-78F474C27172}" type="datetimeFigureOut">
              <a:rPr lang="ko-KR" altLang="en-US" smtClean="0"/>
              <a:pPr/>
              <a:t>2008-12-09</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B355AFF2-6FE2-4267-AC3C-D3BCD4664E14}" type="slidenum">
              <a:rPr lang="ko-KR" altLang="en-US" smtClean="0"/>
              <a:pPr/>
              <a:t>‹#›</a:t>
            </a:fld>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mtClean="0"/>
              <a:t>Click to edit Master title style</a:t>
            </a:r>
            <a:endParaRPr lang="ko-KR"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5" name="Date Placeholder 4"/>
          <p:cNvSpPr>
            <a:spLocks noGrp="1"/>
          </p:cNvSpPr>
          <p:nvPr>
            <p:ph type="dt" sz="half" idx="10"/>
          </p:nvPr>
        </p:nvSpPr>
        <p:spPr/>
        <p:txBody>
          <a:bodyPr/>
          <a:lstStyle/>
          <a:p>
            <a:fld id="{C2956C77-AB61-446E-8B39-78F474C27172}" type="datetimeFigureOut">
              <a:rPr lang="ko-KR" altLang="en-US" smtClean="0"/>
              <a:pPr/>
              <a:t>2008-12-09</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B355AFF2-6FE2-4267-AC3C-D3BCD4664E14}" type="slidenum">
              <a:rPr lang="ko-KR" altLang="en-US" smtClean="0"/>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ko-KR" smtClean="0"/>
              <a:t>Click to edit Master title style</a:t>
            </a:r>
            <a:endParaRPr lang="ko-KR"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ko-KR"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ko-KR"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7" name="Date Placeholder 6"/>
          <p:cNvSpPr>
            <a:spLocks noGrp="1"/>
          </p:cNvSpPr>
          <p:nvPr>
            <p:ph type="dt" sz="half" idx="10"/>
          </p:nvPr>
        </p:nvSpPr>
        <p:spPr/>
        <p:txBody>
          <a:bodyPr/>
          <a:lstStyle/>
          <a:p>
            <a:fld id="{C2956C77-AB61-446E-8B39-78F474C27172}" type="datetimeFigureOut">
              <a:rPr lang="ko-KR" altLang="en-US" smtClean="0"/>
              <a:pPr/>
              <a:t>2008-12-09</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B355AFF2-6FE2-4267-AC3C-D3BCD4664E14}" type="slidenum">
              <a:rPr lang="ko-KR" altLang="en-US" smtClean="0"/>
              <a:pPr/>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mtClean="0"/>
              <a:t>Click to edit Master title style</a:t>
            </a:r>
            <a:endParaRPr lang="ko-KR" altLang="en-US"/>
          </a:p>
        </p:txBody>
      </p:sp>
      <p:sp>
        <p:nvSpPr>
          <p:cNvPr id="3" name="Date Placeholder 2"/>
          <p:cNvSpPr>
            <a:spLocks noGrp="1"/>
          </p:cNvSpPr>
          <p:nvPr>
            <p:ph type="dt" sz="half" idx="10"/>
          </p:nvPr>
        </p:nvSpPr>
        <p:spPr/>
        <p:txBody>
          <a:bodyPr/>
          <a:lstStyle/>
          <a:p>
            <a:fld id="{C2956C77-AB61-446E-8B39-78F474C27172}" type="datetimeFigureOut">
              <a:rPr lang="ko-KR" altLang="en-US" smtClean="0"/>
              <a:pPr/>
              <a:t>2008-12-09</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B355AFF2-6FE2-4267-AC3C-D3BCD4664E14}" type="slidenum">
              <a:rPr lang="ko-KR" altLang="en-US" smtClean="0"/>
              <a:pPr/>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956C77-AB61-446E-8B39-78F474C27172}" type="datetimeFigureOut">
              <a:rPr lang="ko-KR" altLang="en-US" smtClean="0"/>
              <a:pPr/>
              <a:t>2008-12-09</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B355AFF2-6FE2-4267-AC3C-D3BCD4664E14}"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ko-KR" smtClean="0"/>
              <a:t>Click to edit Master title style</a:t>
            </a:r>
            <a:endParaRPr lang="ko-KR"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ko-KR" smtClean="0"/>
              <a:t>Click to edit Master text styles</a:t>
            </a:r>
          </a:p>
        </p:txBody>
      </p:sp>
      <p:sp>
        <p:nvSpPr>
          <p:cNvPr id="5" name="Date Placeholder 4"/>
          <p:cNvSpPr>
            <a:spLocks noGrp="1"/>
          </p:cNvSpPr>
          <p:nvPr>
            <p:ph type="dt" sz="half" idx="10"/>
          </p:nvPr>
        </p:nvSpPr>
        <p:spPr/>
        <p:txBody>
          <a:bodyPr/>
          <a:lstStyle/>
          <a:p>
            <a:fld id="{C2956C77-AB61-446E-8B39-78F474C27172}" type="datetimeFigureOut">
              <a:rPr lang="ko-KR" altLang="en-US" smtClean="0"/>
              <a:pPr/>
              <a:t>2008-12-09</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B355AFF2-6FE2-4267-AC3C-D3BCD4664E14}" type="slidenum">
              <a:rPr lang="ko-KR" altLang="en-US" smtClean="0"/>
              <a:pPr/>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ko-KR" smtClean="0"/>
              <a:t>Click to edit Master title style</a:t>
            </a:r>
            <a:endParaRPr lang="ko-KR"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ko-KR" smtClean="0"/>
              <a:t>Click to edit Master text styles</a:t>
            </a:r>
          </a:p>
        </p:txBody>
      </p:sp>
      <p:sp>
        <p:nvSpPr>
          <p:cNvPr id="5" name="Date Placeholder 4"/>
          <p:cNvSpPr>
            <a:spLocks noGrp="1"/>
          </p:cNvSpPr>
          <p:nvPr>
            <p:ph type="dt" sz="half" idx="10"/>
          </p:nvPr>
        </p:nvSpPr>
        <p:spPr/>
        <p:txBody>
          <a:bodyPr/>
          <a:lstStyle/>
          <a:p>
            <a:fld id="{C2956C77-AB61-446E-8B39-78F474C27172}" type="datetimeFigureOut">
              <a:rPr lang="ko-KR" altLang="en-US" smtClean="0"/>
              <a:pPr/>
              <a:t>2008-12-09</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B355AFF2-6FE2-4267-AC3C-D3BCD4664E14}" type="slidenum">
              <a:rPr lang="ko-KR" altLang="en-US" smtClean="0"/>
              <a:pPr/>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ltLang="ko-KR" smtClean="0"/>
              <a:t>Click to edit Master title style</a:t>
            </a:r>
            <a:endParaRPr lang="ko-KR"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956C77-AB61-446E-8B39-78F474C27172}" type="datetimeFigureOut">
              <a:rPr lang="ko-KR" altLang="en-US" smtClean="0"/>
              <a:pPr/>
              <a:t>2008-12-09</a:t>
            </a:fld>
            <a:endParaRPr lang="ko-KR"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55AFF2-6FE2-4267-AC3C-D3BCD4664E14}"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rds.yahoo.com/_ylt=A0S020xgxz1JLIkAxoyJzbkF;_ylu=X3oDMTBpc2ozM2gzBHBvcwM0BHNlYwNzcgR2dGlkAw--/SIG=1heso5evk/EXP=1228871904/**http%3A/images.search.yahoo.com/images/view%3Fback=http%253A%252F%252Fimages.search.yahoo.com%252Fsearch%252Fimages%253Fp%253DEU%2526fr%253Dyfp-t-501%2526ei%253Dutf-8%2526n%253D21%2526x%253Dwrt%26w=1664%26h=1396%26imgurl=www.pabw.at%252F%257Efridrich%252Fgw%252Fmaterial%252FKarikaturen_EU%252FEU-Karikaturen_12.jpg%26rurl=http%253A%252F%252Fwww.dmoz.ch%252Fbilder.cgi%253Fq%253DEU%26size=901.5kB%26name=EU-Karikaturen_12.jpg%26p=EU%26type=JPG%26oid=6181fca931b63a80%26no=4%26tt=6,963,865%26sigr=1129i7g4f%26sigi=1268am5do%26sigb=12igdqs7r"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Go to fullsize image">
            <a:hlinkClick r:id="rId2"/>
          </p:cNvPr>
          <p:cNvPicPr>
            <a:picLocks noChangeAspect="1" noChangeArrowheads="1"/>
          </p:cNvPicPr>
          <p:nvPr/>
        </p:nvPicPr>
        <p:blipFill>
          <a:blip r:embed="rId3"/>
          <a:srcRect/>
          <a:stretch>
            <a:fillRect/>
          </a:stretch>
        </p:blipFill>
        <p:spPr bwMode="auto">
          <a:xfrm>
            <a:off x="0" y="0"/>
            <a:ext cx="9144000" cy="6802552"/>
          </a:xfrm>
          <a:prstGeom prst="rect">
            <a:avLst/>
          </a:prstGeom>
          <a:noFill/>
        </p:spPr>
      </p:pic>
      <p:sp>
        <p:nvSpPr>
          <p:cNvPr id="2" name="Title 1"/>
          <p:cNvSpPr>
            <a:spLocks noGrp="1"/>
          </p:cNvSpPr>
          <p:nvPr>
            <p:ph type="title"/>
          </p:nvPr>
        </p:nvSpPr>
        <p:spPr>
          <a:xfrm>
            <a:off x="457200" y="857232"/>
            <a:ext cx="8229600" cy="1143000"/>
          </a:xfrm>
        </p:spPr>
        <p:txBody>
          <a:bodyPr>
            <a:normAutofit/>
          </a:bodyPr>
          <a:lstStyle/>
          <a:p>
            <a:r>
              <a:rPr lang="en-US" altLang="ko-KR" b="1" dirty="0" smtClean="0"/>
              <a:t>European News</a:t>
            </a:r>
            <a:br>
              <a:rPr lang="en-US" altLang="ko-KR" b="1" dirty="0" smtClean="0"/>
            </a:br>
            <a:r>
              <a:rPr lang="en-US" altLang="ko-KR" sz="1800" dirty="0" smtClean="0"/>
              <a:t>Jun Kim</a:t>
            </a:r>
            <a:endParaRPr lang="ko-KR" altLang="en-US" sz="1800" dirty="0"/>
          </a:p>
        </p:txBody>
      </p:sp>
      <p:sp>
        <p:nvSpPr>
          <p:cNvPr id="3" name="Content Placeholder 2"/>
          <p:cNvSpPr>
            <a:spLocks noGrp="1"/>
          </p:cNvSpPr>
          <p:nvPr>
            <p:ph idx="1"/>
          </p:nvPr>
        </p:nvSpPr>
        <p:spPr>
          <a:xfrm>
            <a:off x="457200" y="2500306"/>
            <a:ext cx="8229600" cy="3668731"/>
          </a:xfrm>
        </p:spPr>
        <p:txBody>
          <a:bodyPr/>
          <a:lstStyle/>
          <a:p>
            <a:pPr algn="just"/>
            <a:r>
              <a:rPr lang="en-US" altLang="ko-KR" b="1" dirty="0" smtClean="0"/>
              <a:t>Recent news :</a:t>
            </a:r>
          </a:p>
          <a:p>
            <a:pPr lvl="1" algn="just">
              <a:buNone/>
            </a:pPr>
            <a:r>
              <a:rPr lang="en-US" dirty="0" smtClean="0"/>
              <a:t>- France abuzz over alcoholic 'cure‘</a:t>
            </a:r>
          </a:p>
          <a:p>
            <a:pPr lvl="1" algn="just">
              <a:buNone/>
            </a:pPr>
            <a:r>
              <a:rPr lang="en-US" dirty="0" smtClean="0"/>
              <a:t>- Brown and </a:t>
            </a:r>
            <a:r>
              <a:rPr lang="en-US" dirty="0" err="1" smtClean="0"/>
              <a:t>Sarkozy</a:t>
            </a:r>
            <a:r>
              <a:rPr lang="en-US" dirty="0" smtClean="0"/>
              <a:t> meet to discuss bailout</a:t>
            </a:r>
          </a:p>
          <a:p>
            <a:pPr lvl="1" algn="just">
              <a:buNone/>
            </a:pPr>
            <a:r>
              <a:rPr lang="en-US" dirty="0" smtClean="0"/>
              <a:t>plans</a:t>
            </a:r>
            <a:endParaRPr lang="en-US" dirty="0"/>
          </a:p>
          <a:p>
            <a:pPr lvl="1" algn="just">
              <a:buNone/>
            </a:pPr>
            <a:r>
              <a:rPr lang="en-US" dirty="0" smtClean="0"/>
              <a:t>- Dioxins join food scare menu</a:t>
            </a:r>
          </a:p>
          <a:p>
            <a:pPr lvl="1" algn="just">
              <a:buNone/>
            </a:pPr>
            <a:r>
              <a:rPr lang="en-US" dirty="0" smtClean="0"/>
              <a:t>- EU to launch first anti-piracy operation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France abuzz over alcoholic 'cure‘</a:t>
            </a:r>
            <a:endParaRPr lang="ko-KR" altLang="en-US" sz="2800" b="1" dirty="0"/>
          </a:p>
        </p:txBody>
      </p:sp>
      <p:sp>
        <p:nvSpPr>
          <p:cNvPr id="3" name="Content Placeholder 2"/>
          <p:cNvSpPr>
            <a:spLocks noGrp="1"/>
          </p:cNvSpPr>
          <p:nvPr>
            <p:ph idx="1"/>
          </p:nvPr>
        </p:nvSpPr>
        <p:spPr/>
        <p:txBody>
          <a:bodyPr>
            <a:normAutofit/>
          </a:bodyPr>
          <a:lstStyle/>
          <a:p>
            <a:pPr algn="ctr">
              <a:buNone/>
            </a:pPr>
            <a:r>
              <a:rPr lang="en-US" sz="3600" b="1" dirty="0" smtClean="0"/>
              <a:t>SO WHO?</a:t>
            </a:r>
          </a:p>
          <a:p>
            <a:pPr algn="just"/>
            <a:endParaRPr lang="en-US" sz="2000" dirty="0" smtClean="0"/>
          </a:p>
          <a:p>
            <a:pPr algn="just"/>
            <a:r>
              <a:rPr lang="en-US" sz="2000" dirty="0" smtClean="0"/>
              <a:t>A cure </a:t>
            </a:r>
            <a:r>
              <a:rPr lang="en-US" sz="2000" dirty="0" smtClean="0"/>
              <a:t>for alcoholism</a:t>
            </a:r>
            <a:r>
              <a:rPr lang="en-US" sz="2000" dirty="0" smtClean="0"/>
              <a:t>.</a:t>
            </a:r>
          </a:p>
          <a:p>
            <a:pPr algn="just"/>
            <a:endParaRPr lang="en-US" sz="2000" dirty="0" smtClean="0"/>
          </a:p>
          <a:p>
            <a:pPr algn="just"/>
            <a:r>
              <a:rPr lang="en-US" sz="2000" dirty="0" smtClean="0"/>
              <a:t>Dr Olivier </a:t>
            </a:r>
            <a:r>
              <a:rPr lang="en-US" sz="2000" dirty="0" err="1" smtClean="0"/>
              <a:t>Ameisen</a:t>
            </a:r>
            <a:r>
              <a:rPr lang="en-US" sz="2000" dirty="0" smtClean="0"/>
              <a:t>, 55, one of France's top heart specialists, </a:t>
            </a:r>
            <a:r>
              <a:rPr lang="en-US" sz="2000" dirty="0" smtClean="0"/>
              <a:t>says</a:t>
            </a:r>
            <a:br>
              <a:rPr lang="en-US" sz="2000" dirty="0" smtClean="0"/>
            </a:br>
            <a:r>
              <a:rPr lang="en-US" sz="2000" dirty="0" smtClean="0"/>
              <a:t/>
            </a:r>
            <a:br>
              <a:rPr lang="en-US" sz="2000" dirty="0" smtClean="0"/>
            </a:br>
            <a:r>
              <a:rPr lang="en-US" sz="2000" dirty="0" smtClean="0"/>
              <a:t> </a:t>
            </a:r>
            <a:r>
              <a:rPr lang="en-US" sz="2000" dirty="0" smtClean="0"/>
              <a:t>he overcame his own addiction to alcohol by self-administering </a:t>
            </a:r>
            <a:r>
              <a:rPr lang="en-US" sz="2000" dirty="0" smtClean="0"/>
              <a:t>d</a:t>
            </a:r>
            <a:br>
              <a:rPr lang="en-US" sz="2000" dirty="0" smtClean="0"/>
            </a:br>
            <a:r>
              <a:rPr lang="en-US" sz="2000" dirty="0" smtClean="0"/>
              <a:t/>
            </a:r>
            <a:br>
              <a:rPr lang="en-US" sz="2000" dirty="0" smtClean="0"/>
            </a:br>
            <a:r>
              <a:rPr lang="en-US" sz="2000" dirty="0" err="1" smtClean="0"/>
              <a:t>oses</a:t>
            </a:r>
            <a:r>
              <a:rPr lang="en-US" sz="2000" dirty="0" smtClean="0"/>
              <a:t> </a:t>
            </a:r>
            <a:r>
              <a:rPr lang="en-US" sz="2000" dirty="0" smtClean="0"/>
              <a:t>of a muscle-relaxant called </a:t>
            </a:r>
            <a:r>
              <a:rPr lang="en-US" sz="2000" i="1" dirty="0" err="1" smtClean="0"/>
              <a:t>baclofen</a:t>
            </a:r>
            <a:r>
              <a:rPr lang="en-US" sz="2000" i="1" dirty="0" smtClean="0"/>
              <a:t>.</a:t>
            </a:r>
            <a:endParaRPr lang="en-US" sz="2000" i="1" dirty="0" smtClean="0"/>
          </a:p>
        </p:txBody>
      </p:sp>
      <p:pic>
        <p:nvPicPr>
          <p:cNvPr id="3074" name="Picture 2" descr="Dr Olivier Ameisen"/>
          <p:cNvPicPr>
            <a:picLocks noChangeAspect="1" noChangeArrowheads="1"/>
          </p:cNvPicPr>
          <p:nvPr/>
        </p:nvPicPr>
        <p:blipFill>
          <a:blip r:embed="rId2"/>
          <a:srcRect/>
          <a:stretch>
            <a:fillRect/>
          </a:stretch>
        </p:blipFill>
        <p:spPr bwMode="auto">
          <a:xfrm>
            <a:off x="5929322" y="4500570"/>
            <a:ext cx="2152650" cy="1619251"/>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b="1" dirty="0" smtClean="0"/>
              <a:t>WHAT about it?</a:t>
            </a:r>
            <a:endParaRPr lang="ko-KR" altLang="en-US" b="1" dirty="0"/>
          </a:p>
        </p:txBody>
      </p:sp>
      <p:sp>
        <p:nvSpPr>
          <p:cNvPr id="3" name="Content Placeholder 2"/>
          <p:cNvSpPr>
            <a:spLocks noGrp="1"/>
          </p:cNvSpPr>
          <p:nvPr>
            <p:ph idx="1"/>
          </p:nvPr>
        </p:nvSpPr>
        <p:spPr/>
        <p:txBody>
          <a:bodyPr>
            <a:noAutofit/>
          </a:bodyPr>
          <a:lstStyle/>
          <a:p>
            <a:r>
              <a:rPr lang="en-US" sz="2000" dirty="0" smtClean="0"/>
              <a:t>Widespread </a:t>
            </a:r>
            <a:r>
              <a:rPr lang="en-US" sz="2000" dirty="0" smtClean="0"/>
              <a:t>media coverage of his book in France has led to a </a:t>
            </a:r>
            <a:r>
              <a:rPr lang="en-US" sz="2000" dirty="0" err="1" smtClean="0"/>
              <a:t>ru</a:t>
            </a:r>
            <a:r>
              <a:rPr lang="en-US" sz="2000" dirty="0" smtClean="0"/>
              <a:t/>
            </a:r>
            <a:br>
              <a:rPr lang="en-US" sz="2000" dirty="0" smtClean="0"/>
            </a:br>
            <a:r>
              <a:rPr lang="en-US" sz="2000" dirty="0" smtClean="0"/>
              <a:t/>
            </a:r>
            <a:br>
              <a:rPr lang="en-US" sz="2000" dirty="0" smtClean="0"/>
            </a:br>
            <a:r>
              <a:rPr lang="en-US" sz="2000" dirty="0" err="1" smtClean="0"/>
              <a:t>sh</a:t>
            </a:r>
            <a:r>
              <a:rPr lang="en-US" sz="2000" dirty="0" smtClean="0"/>
              <a:t> </a:t>
            </a:r>
            <a:r>
              <a:rPr lang="en-US" sz="2000" dirty="0" smtClean="0"/>
              <a:t>of demands from alcoholics for similar treatment, and some </a:t>
            </a:r>
            <a:r>
              <a:rPr lang="en-US" sz="2000" dirty="0" smtClean="0"/>
              <a:t>do</a:t>
            </a:r>
            <a:br>
              <a:rPr lang="en-US" sz="2000" dirty="0" smtClean="0"/>
            </a:br>
            <a:r>
              <a:rPr lang="en-US" sz="2000" dirty="0" smtClean="0"/>
              <a:t/>
            </a:r>
            <a:br>
              <a:rPr lang="en-US" sz="2000" dirty="0" smtClean="0"/>
            </a:br>
            <a:r>
              <a:rPr lang="en-US" sz="2000" dirty="0" err="1" smtClean="0"/>
              <a:t>ctors</a:t>
            </a:r>
            <a:r>
              <a:rPr lang="en-US" sz="2000" dirty="0" smtClean="0"/>
              <a:t> </a:t>
            </a:r>
            <a:r>
              <a:rPr lang="en-US" sz="2000" dirty="0" smtClean="0"/>
              <a:t>have reported unexpected successes after prescribing it. </a:t>
            </a:r>
          </a:p>
          <a:p>
            <a:endParaRPr lang="en-US" sz="2000" dirty="0" smtClean="0"/>
          </a:p>
          <a:p>
            <a:r>
              <a:rPr lang="en-US" sz="2000" dirty="0" smtClean="0"/>
              <a:t>But </a:t>
            </a:r>
            <a:r>
              <a:rPr lang="en-US" sz="2000" dirty="0" smtClean="0"/>
              <a:t>many other specialists are </a:t>
            </a:r>
            <a:r>
              <a:rPr lang="en-US" sz="2000" dirty="0" smtClean="0"/>
              <a:t>skeptical</a:t>
            </a:r>
            <a:r>
              <a:rPr lang="en-US" sz="2000" dirty="0" smtClean="0"/>
              <a:t>, warning of the dangers </a:t>
            </a:r>
            <a:r>
              <a:rPr lang="en-US" sz="2000" dirty="0" smtClean="0"/>
              <a:t>o</a:t>
            </a:r>
            <a:br>
              <a:rPr lang="en-US" sz="2000" dirty="0" smtClean="0"/>
            </a:br>
            <a:r>
              <a:rPr lang="en-US" sz="2000" dirty="0" smtClean="0"/>
              <a:t/>
            </a:r>
            <a:br>
              <a:rPr lang="en-US" sz="2000" dirty="0" smtClean="0"/>
            </a:br>
            <a:r>
              <a:rPr lang="en-US" sz="2000" dirty="0" smtClean="0"/>
              <a:t>f </a:t>
            </a:r>
            <a:r>
              <a:rPr lang="en-US" sz="2000" dirty="0" smtClean="0"/>
              <a:t>so-called miracle cures. </a:t>
            </a:r>
            <a:endParaRPr lang="en-US" sz="2000" dirty="0" smtClean="0"/>
          </a:p>
          <a:p>
            <a:endParaRPr lang="en-US" sz="2000" dirty="0" smtClean="0"/>
          </a:p>
          <a:p>
            <a:pPr algn="r">
              <a:buNone/>
            </a:pPr>
            <a:r>
              <a:rPr lang="en-US" sz="1600" dirty="0" smtClean="0"/>
              <a:t>“</a:t>
            </a:r>
            <a:r>
              <a:rPr lang="en-US" sz="1600" i="1" dirty="0" smtClean="0"/>
              <a:t>Encouraging </a:t>
            </a:r>
            <a:r>
              <a:rPr lang="en-US" sz="1600" i="1" dirty="0" smtClean="0"/>
              <a:t>people to think that </a:t>
            </a:r>
            <a:r>
              <a:rPr lang="en-US" sz="1600" i="1" dirty="0" smtClean="0"/>
              <a:t>there</a:t>
            </a:r>
            <a:br>
              <a:rPr lang="en-US" sz="1600" i="1" dirty="0" smtClean="0"/>
            </a:br>
            <a:r>
              <a:rPr lang="en-US" sz="1600" i="1" dirty="0" smtClean="0"/>
              <a:t> </a:t>
            </a:r>
            <a:r>
              <a:rPr lang="en-US" sz="1600" i="1" dirty="0" smtClean="0"/>
              <a:t>is a miracle molecule is to </a:t>
            </a:r>
            <a:r>
              <a:rPr lang="en-US" sz="1600" i="1" dirty="0" smtClean="0"/>
              <a:t>completely</a:t>
            </a:r>
            <a:br>
              <a:rPr lang="en-US" sz="1600" i="1" dirty="0" smtClean="0"/>
            </a:br>
            <a:r>
              <a:rPr lang="en-US" sz="1600" i="1" dirty="0" smtClean="0"/>
              <a:t> </a:t>
            </a:r>
            <a:r>
              <a:rPr lang="en-US" sz="1600" i="1" dirty="0" smtClean="0"/>
              <a:t>misunderstand the nature of </a:t>
            </a:r>
            <a:r>
              <a:rPr lang="en-US" sz="1600" i="1" dirty="0" smtClean="0"/>
              <a:t>alcoholism</a:t>
            </a:r>
            <a:r>
              <a:rPr lang="en-US" sz="1600" dirty="0" smtClean="0"/>
              <a:t>”</a:t>
            </a:r>
          </a:p>
          <a:p>
            <a:pPr algn="r">
              <a:buNone/>
            </a:pPr>
            <a:r>
              <a:rPr lang="en-US" altLang="ko-KR" sz="1600" dirty="0" smtClean="0"/>
              <a:t>- </a:t>
            </a:r>
            <a:r>
              <a:rPr lang="en-US" altLang="ko-KR" sz="1000" dirty="0" smtClean="0"/>
              <a:t>Dr. Michel Reynaud </a:t>
            </a:r>
            <a:r>
              <a:rPr lang="en-US" sz="1000" dirty="0" smtClean="0"/>
              <a:t>of Paul-</a:t>
            </a:r>
            <a:r>
              <a:rPr lang="en-US" sz="1000" dirty="0" err="1" smtClean="0"/>
              <a:t>Brousse</a:t>
            </a:r>
            <a:r>
              <a:rPr lang="en-US" sz="1000" dirty="0" smtClean="0"/>
              <a:t> hospital in </a:t>
            </a:r>
            <a:r>
              <a:rPr lang="en-US" sz="1000" dirty="0" smtClean="0"/>
              <a:t>Paris</a:t>
            </a:r>
            <a:endParaRPr lang="ko-KR" altLang="en-US" sz="1000" dirty="0"/>
          </a:p>
        </p:txBody>
      </p:sp>
      <p:pic>
        <p:nvPicPr>
          <p:cNvPr id="2049" name="Picture 1" descr="http://newsimg.bbc.co.uk/nol/shared/img/v3/start_quote_rb.gif"/>
          <p:cNvPicPr>
            <a:picLocks noChangeAspect="1" noChangeArrowheads="1"/>
          </p:cNvPicPr>
          <p:nvPr/>
        </p:nvPicPr>
        <p:blipFill>
          <a:blip r:embed="rId2"/>
          <a:srcRect/>
          <a:stretch>
            <a:fillRect/>
          </a:stretch>
        </p:blipFill>
        <p:spPr bwMode="auto">
          <a:xfrm>
            <a:off x="0" y="0"/>
            <a:ext cx="228600" cy="123825"/>
          </a:xfrm>
          <a:prstGeom prst="rect">
            <a:avLst/>
          </a:prstGeom>
          <a:noFill/>
        </p:spPr>
      </p:pic>
      <p:sp>
        <p:nvSpPr>
          <p:cNvPr id="2050" name="Rectangle 2"/>
          <p:cNvSpPr>
            <a:spLocks noChangeArrowheads="1"/>
          </p:cNvSpPr>
          <p:nvPr/>
        </p:nvSpPr>
        <p:spPr bwMode="auto">
          <a:xfrm>
            <a:off x="-35718750" y="0"/>
            <a:ext cx="1614487" cy="457200"/>
          </a:xfrm>
          <a:prstGeom prst="rect">
            <a:avLst/>
          </a:prstGeom>
          <a:noFill/>
          <a:ln w="9525">
            <a:noFill/>
            <a:miter lim="800000"/>
            <a:headEnd/>
            <a:tailEnd/>
          </a:ln>
          <a:effectLst/>
        </p:spPr>
        <p:txBody>
          <a:bodyPr vert="horz" wrap="none" lIns="6284520" tIns="0" rIns="0" bIns="0" numCol="1" anchor="ctr" anchorCtr="0" compatLnSpc="1">
            <a:prstTxWarp prst="textNoShape">
              <a:avLst/>
            </a:prstTxWarp>
            <a:spAutoFit/>
          </a:bodyPr>
          <a:lstStyle/>
          <a:p>
            <a:pPr marL="0" marR="0" lvl="0" indent="0" algn="l" defTabSz="914400" rtl="0" eaLnBrk="1" fontAlgn="ctr" latinLnBrk="1" hangingPunct="1">
              <a:lnSpc>
                <a:spcPct val="100000"/>
              </a:lnSpc>
              <a:spcBef>
                <a:spcPct val="0"/>
              </a:spcBef>
              <a:spcAft>
                <a:spcPct val="0"/>
              </a:spcAft>
              <a:buClrTx/>
              <a:buSzTx/>
              <a:buFontTx/>
              <a:buNone/>
              <a:tabLst/>
            </a:pPr>
            <a:r>
              <a:rPr kumimoji="1" lang="ko-KR" altLang="ko-KR" sz="900" b="1" i="0" u="none" strike="noStrike" cap="none" normalizeH="0" baseline="0" smtClean="0">
                <a:ln>
                  <a:noFill/>
                </a:ln>
                <a:solidFill>
                  <a:srgbClr val="999966"/>
                </a:solidFill>
                <a:effectLst/>
                <a:latin typeface="굴림" pitchFamily="50" charset="-127"/>
                <a:ea typeface="굴림" pitchFamily="50" charset="-127"/>
              </a:rPr>
              <a:t>Encouraging people to think that there is a miracle molecule is to completely misunderstand the nature of alcoholism</a:t>
            </a:r>
            <a:r>
              <a:rPr kumimoji="1" lang="ko-KR" altLang="ko-KR" b="0" i="0" u="none" strike="noStrike" cap="none" normalizeH="0" baseline="0" smtClean="0">
                <a:ln>
                  <a:noFill/>
                </a:ln>
                <a:solidFill>
                  <a:srgbClr val="333333"/>
                </a:solidFill>
                <a:effectLst/>
                <a:latin typeface="굴림" pitchFamily="50" charset="-127"/>
                <a:ea typeface="굴림" pitchFamily="50" charset="-127"/>
              </a:rPr>
              <a:t>  </a:t>
            </a:r>
            <a:r>
              <a:rPr kumimoji="1" lang="ko-KR" altLang="ko-KR" sz="700" b="0" i="0" u="none" strike="noStrike" cap="none" normalizeH="0" baseline="0" smtClean="0">
                <a:ln>
                  <a:noFill/>
                </a:ln>
                <a:solidFill>
                  <a:srgbClr val="333333"/>
                </a:solidFill>
                <a:effectLst/>
                <a:latin typeface="굴림" pitchFamily="50" charset="-127"/>
                <a:ea typeface="굴림" pitchFamily="50" charset="-127"/>
              </a:rPr>
              <a:t/>
            </a:r>
            <a:br>
              <a:rPr kumimoji="1" lang="ko-KR" altLang="ko-KR" sz="700" b="0" i="0" u="none" strike="noStrike" cap="none" normalizeH="0" baseline="0" smtClean="0">
                <a:ln>
                  <a:noFill/>
                </a:ln>
                <a:solidFill>
                  <a:srgbClr val="333333"/>
                </a:solidFill>
                <a:effectLst/>
                <a:latin typeface="굴림" pitchFamily="50" charset="-127"/>
                <a:ea typeface="굴림" pitchFamily="50" charset="-127"/>
              </a:rPr>
            </a:br>
            <a:endParaRPr kumimoji="1" lang="ko-KR" altLang="ko-KR" sz="9900" b="0" i="0" u="none" strike="noStrike" cap="none" normalizeH="0" baseline="0" smtClean="0">
              <a:ln>
                <a:noFill/>
              </a:ln>
              <a:solidFill>
                <a:srgbClr val="333333"/>
              </a:solidFill>
              <a:effectLst/>
              <a:latin typeface="굴림" pitchFamily="50" charset="-127"/>
              <a:ea typeface="굴림" pitchFamily="50" charset="-127"/>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1" lang="ko-KR" altLang="ko-KR" sz="800" b="0" i="0" u="none" strike="noStrike" cap="none" normalizeH="0" baseline="0" smtClean="0">
              <a:ln>
                <a:noFill/>
              </a:ln>
              <a:solidFill>
                <a:srgbClr val="333333"/>
              </a:solidFill>
              <a:effectLst/>
              <a:latin typeface="굴림" pitchFamily="50" charset="-127"/>
              <a:ea typeface="굴림" pitchFamily="50" charset="-127"/>
            </a:endParaRPr>
          </a:p>
        </p:txBody>
      </p:sp>
      <p:sp>
        <p:nvSpPr>
          <p:cNvPr id="2052" name="Rectangle 4"/>
          <p:cNvSpPr>
            <a:spLocks noChangeArrowheads="1"/>
          </p:cNvSpPr>
          <p:nvPr/>
        </p:nvSpPr>
        <p:spPr bwMode="auto">
          <a:xfrm>
            <a:off x="-35718750" y="0"/>
            <a:ext cx="1614487" cy="0"/>
          </a:xfrm>
          <a:prstGeom prst="rect">
            <a:avLst/>
          </a:prstGeom>
          <a:noFill/>
          <a:ln w="9525">
            <a:noFill/>
            <a:miter lim="800000"/>
            <a:headEnd/>
            <a:tailEnd/>
          </a:ln>
          <a:effectLst/>
        </p:spPr>
        <p:txBody>
          <a:bodyPr vert="horz" wrap="none" lIns="6284520" tIns="0" rIns="0" bIns="0" numCol="1" anchor="ctr" anchorCtr="0" compatLnSpc="1">
            <a:prstTxWarp prst="textNoShape">
              <a:avLst/>
            </a:prstTxWarp>
            <a:spAutoFit/>
          </a:bodyPr>
          <a:lstStyle/>
          <a:p>
            <a:pPr marL="0" marR="0" lvl="0" indent="0" algn="l" defTabSz="914400" rtl="0" eaLnBrk="1" fontAlgn="base" latinLnBrk="1" hangingPunct="1">
              <a:lnSpc>
                <a:spcPct val="100000"/>
              </a:lnSpc>
              <a:spcBef>
                <a:spcPct val="0"/>
              </a:spcBef>
              <a:spcAft>
                <a:spcPct val="0"/>
              </a:spcAft>
              <a:buClrTx/>
              <a:buSzTx/>
              <a:buFontTx/>
              <a:buNone/>
              <a:tabLst/>
            </a:pPr>
            <a:r>
              <a:rPr kumimoji="1" lang="ko-KR" altLang="ko-KR" b="0" i="0" u="none" strike="noStrike" cap="none" normalizeH="0" baseline="0" smtClean="0">
                <a:ln>
                  <a:noFill/>
                </a:ln>
                <a:solidFill>
                  <a:srgbClr val="333333"/>
                </a:solidFill>
                <a:effectLst/>
                <a:latin typeface="굴림" pitchFamily="50" charset="-127"/>
                <a:ea typeface="굴림" pitchFamily="50" charset="-127"/>
              </a:rPr>
              <a:t>Dr Michel Reynaud</a:t>
            </a:r>
            <a:endParaRPr kumimoji="1" lang="ko-KR" altLang="ko-KR" sz="1800" b="0" i="0" u="none" strike="noStrike" cap="none" normalizeH="0" baseline="0" smtClean="0">
              <a:ln>
                <a:noFill/>
              </a:ln>
              <a:solidFill>
                <a:schemeClr val="tx1"/>
              </a:solidFill>
              <a:effectLst/>
              <a:latin typeface="굴림" pitchFamily="50" charset="-127"/>
              <a:ea typeface="굴림" pitchFamily="50" charset="-127"/>
            </a:endParaRPr>
          </a:p>
        </p:txBody>
      </p:sp>
      <p:pic>
        <p:nvPicPr>
          <p:cNvPr id="2051" name="Picture 3" descr="http://newsimg.bbc.co.uk/nol/shared/img/v3/end_quote_rb.gif"/>
          <p:cNvPicPr>
            <a:picLocks noChangeAspect="1" noChangeArrowheads="1"/>
          </p:cNvPicPr>
          <p:nvPr/>
        </p:nvPicPr>
        <p:blipFill>
          <a:blip r:embed="rId3"/>
          <a:srcRect/>
          <a:stretch>
            <a:fillRect/>
          </a:stretch>
        </p:blipFill>
        <p:spPr bwMode="auto">
          <a:xfrm>
            <a:off x="63109475" y="-26595388"/>
            <a:ext cx="219075" cy="123825"/>
          </a:xfrm>
          <a:prstGeom prst="rect">
            <a:avLst/>
          </a:prstGeom>
          <a:noFill/>
        </p:spPr>
      </p:pic>
      <p:pic>
        <p:nvPicPr>
          <p:cNvPr id="2054" name="Picture 6" descr="http://rds.yahoo.com/_ylt=A0S020xHxz1JA4kArT6jzbkF/SIG=12ut6v3g0/EXP=1228871879/**http%3A/www.peacehealth.org/kbase/media/medical/multum/baclofen10mg-wat.jpg"/>
          <p:cNvPicPr>
            <a:picLocks noChangeAspect="1" noChangeArrowheads="1"/>
          </p:cNvPicPr>
          <p:nvPr/>
        </p:nvPicPr>
        <p:blipFill>
          <a:blip r:embed="rId4"/>
          <a:srcRect/>
          <a:stretch>
            <a:fillRect/>
          </a:stretch>
        </p:blipFill>
        <p:spPr bwMode="auto">
          <a:xfrm>
            <a:off x="642910" y="428604"/>
            <a:ext cx="1428740" cy="107155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b="1" dirty="0" smtClean="0"/>
              <a:t>WHAT 2?</a:t>
            </a:r>
            <a:endParaRPr lang="ko-KR" altLang="en-US" b="1" dirty="0"/>
          </a:p>
        </p:txBody>
      </p:sp>
      <p:sp>
        <p:nvSpPr>
          <p:cNvPr id="3" name="Content Placeholder 2"/>
          <p:cNvSpPr>
            <a:spLocks noGrp="1"/>
          </p:cNvSpPr>
          <p:nvPr>
            <p:ph idx="1"/>
          </p:nvPr>
        </p:nvSpPr>
        <p:spPr/>
        <p:txBody>
          <a:bodyPr>
            <a:normAutofit fontScale="85000" lnSpcReduction="20000"/>
          </a:bodyPr>
          <a:lstStyle/>
          <a:p>
            <a:pPr algn="just"/>
            <a:r>
              <a:rPr lang="en-US" altLang="ko-KR" sz="2000" dirty="0" smtClean="0"/>
              <a:t>Basically Dr. </a:t>
            </a:r>
            <a:r>
              <a:rPr lang="en-US" altLang="ko-KR" sz="2000" dirty="0" err="1" smtClean="0"/>
              <a:t>Ameisen</a:t>
            </a:r>
            <a:r>
              <a:rPr lang="en-US" altLang="ko-KR" sz="2000" dirty="0" smtClean="0"/>
              <a:t> claimed to have found a cure of alcoholism, </a:t>
            </a:r>
            <a:br>
              <a:rPr lang="en-US" altLang="ko-KR" sz="2000" dirty="0" smtClean="0"/>
            </a:br>
            <a:r>
              <a:rPr lang="en-US" altLang="ko-KR" sz="2000" dirty="0" smtClean="0"/>
              <a:t/>
            </a:r>
            <a:br>
              <a:rPr lang="en-US" altLang="ko-KR" sz="2000" dirty="0" smtClean="0"/>
            </a:br>
            <a:r>
              <a:rPr lang="en-US" altLang="ko-KR" sz="2000" dirty="0" smtClean="0"/>
              <a:t>a big problem around the world nowadays. He said he cured his </a:t>
            </a:r>
            <a:br>
              <a:rPr lang="en-US" altLang="ko-KR" sz="2000" dirty="0" smtClean="0"/>
            </a:br>
            <a:r>
              <a:rPr lang="en-US" altLang="ko-KR" sz="2000" dirty="0" smtClean="0"/>
              <a:t/>
            </a:r>
            <a:br>
              <a:rPr lang="en-US" altLang="ko-KR" sz="2000" dirty="0" smtClean="0"/>
            </a:br>
            <a:r>
              <a:rPr lang="en-US" altLang="ko-KR" sz="2000" dirty="0" smtClean="0"/>
              <a:t>alcoholism with certain chemicals.</a:t>
            </a:r>
          </a:p>
          <a:p>
            <a:pPr algn="just"/>
            <a:endParaRPr lang="en-US" altLang="ko-KR" sz="2000" dirty="0" smtClean="0"/>
          </a:p>
          <a:p>
            <a:pPr algn="just"/>
            <a:r>
              <a:rPr lang="en-US" altLang="ko-KR" sz="2000" dirty="0" smtClean="0"/>
              <a:t>The book he printed about it has been a best seller </a:t>
            </a:r>
            <a:r>
              <a:rPr lang="en-US" altLang="ko-KR" sz="2000" dirty="0" smtClean="0"/>
              <a:t>recently in </a:t>
            </a:r>
            <a:br>
              <a:rPr lang="en-US" altLang="ko-KR" sz="2000" dirty="0" smtClean="0"/>
            </a:br>
            <a:r>
              <a:rPr lang="en-US" altLang="ko-KR" sz="2000" dirty="0" smtClean="0"/>
              <a:t/>
            </a:r>
            <a:br>
              <a:rPr lang="en-US" altLang="ko-KR" sz="2000" dirty="0" smtClean="0"/>
            </a:br>
            <a:r>
              <a:rPr lang="en-US" altLang="ko-KR" sz="2000" dirty="0" smtClean="0"/>
              <a:t>autumn.</a:t>
            </a:r>
          </a:p>
          <a:p>
            <a:pPr algn="just"/>
            <a:endParaRPr lang="en-US" altLang="ko-KR" sz="2000" dirty="0" smtClean="0"/>
          </a:p>
          <a:p>
            <a:pPr algn="just"/>
            <a:r>
              <a:rPr lang="en-US" altLang="ko-KR" sz="2000" dirty="0" smtClean="0"/>
              <a:t>Other people claim it was just a ‘miracle’ and it could not be </a:t>
            </a:r>
            <a:br>
              <a:rPr lang="en-US" altLang="ko-KR" sz="2000" dirty="0" smtClean="0"/>
            </a:br>
            <a:r>
              <a:rPr lang="en-US" altLang="ko-KR" sz="2000" dirty="0" smtClean="0"/>
              <a:t/>
            </a:r>
            <a:br>
              <a:rPr lang="en-US" altLang="ko-KR" sz="2000" dirty="0" smtClean="0"/>
            </a:br>
            <a:r>
              <a:rPr lang="en-US" altLang="ko-KR" sz="2000" dirty="0" smtClean="0"/>
              <a:t>trusted for now.</a:t>
            </a:r>
          </a:p>
          <a:p>
            <a:pPr algn="just"/>
            <a:endParaRPr lang="en-US" altLang="ko-KR" sz="2000" dirty="0" smtClean="0"/>
          </a:p>
          <a:p>
            <a:pPr algn="just"/>
            <a:r>
              <a:rPr lang="en-US" altLang="ko-KR" sz="2000" dirty="0" smtClean="0"/>
              <a:t>Tests currently going on to verify if the muscle-relaxant </a:t>
            </a:r>
            <a:r>
              <a:rPr lang="en-US" altLang="ko-KR" sz="2000" i="1" dirty="0" err="1" smtClean="0"/>
              <a:t>bacloflen</a:t>
            </a:r>
            <a:r>
              <a:rPr lang="en-US" altLang="ko-KR" sz="2000" i="1" dirty="0" smtClean="0"/>
              <a:t> </a:t>
            </a:r>
            <a:br>
              <a:rPr lang="en-US" altLang="ko-KR" sz="2000" i="1" dirty="0" smtClean="0"/>
            </a:br>
            <a:r>
              <a:rPr lang="en-US" altLang="ko-KR" sz="2000" i="1" dirty="0" smtClean="0"/>
              <a:t/>
            </a:r>
            <a:br>
              <a:rPr lang="en-US" altLang="ko-KR" sz="2000" i="1" dirty="0" smtClean="0"/>
            </a:br>
            <a:r>
              <a:rPr lang="en-US" altLang="ko-KR" sz="2000" dirty="0" smtClean="0"/>
              <a:t>does actually work on curing alcoholism.</a:t>
            </a:r>
          </a:p>
          <a:p>
            <a:pPr algn="just"/>
            <a:endParaRPr lang="en-US" altLang="ko-KR" sz="2000" i="1" dirty="0" smtClean="0"/>
          </a:p>
          <a:p>
            <a:pPr algn="just"/>
            <a:r>
              <a:rPr lang="en-US" altLang="ko-KR" sz="2000" dirty="0" smtClean="0"/>
              <a:t>Curing a disease such as alcoholism takes more than a drug.</a:t>
            </a:r>
            <a:endParaRPr lang="ko-KR" altLang="en-US" sz="2000" dirty="0"/>
          </a:p>
        </p:txBody>
      </p:sp>
      <p:pic>
        <p:nvPicPr>
          <p:cNvPr id="1026" name="Picture 2" descr="Glass of whisky"/>
          <p:cNvPicPr>
            <a:picLocks noChangeAspect="1" noChangeArrowheads="1"/>
          </p:cNvPicPr>
          <p:nvPr/>
        </p:nvPicPr>
        <p:blipFill>
          <a:blip r:embed="rId2"/>
          <a:srcRect/>
          <a:stretch>
            <a:fillRect/>
          </a:stretch>
        </p:blipFill>
        <p:spPr bwMode="auto">
          <a:xfrm>
            <a:off x="7000892" y="5286388"/>
            <a:ext cx="1866930" cy="1404329"/>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b="1" dirty="0" smtClean="0"/>
              <a:t>WHERE is this happening?</a:t>
            </a:r>
            <a:endParaRPr lang="ko-KR" altLang="en-US" b="1" dirty="0"/>
          </a:p>
        </p:txBody>
      </p:sp>
      <p:sp>
        <p:nvSpPr>
          <p:cNvPr id="3" name="Content Placeholder 2"/>
          <p:cNvSpPr>
            <a:spLocks noGrp="1"/>
          </p:cNvSpPr>
          <p:nvPr>
            <p:ph idx="1"/>
          </p:nvPr>
        </p:nvSpPr>
        <p:spPr/>
        <p:txBody>
          <a:bodyPr>
            <a:normAutofit lnSpcReduction="10000"/>
          </a:bodyPr>
          <a:lstStyle/>
          <a:p>
            <a:endParaRPr lang="en-US" altLang="ko-KR" sz="2000" dirty="0" smtClean="0"/>
          </a:p>
          <a:p>
            <a:r>
              <a:rPr lang="en-US" altLang="ko-KR" sz="2000" dirty="0" smtClean="0"/>
              <a:t>As the news says, it is, or has happened in France. This ‘cure’ was </a:t>
            </a:r>
            <a:br>
              <a:rPr lang="en-US" altLang="ko-KR" sz="2000" dirty="0" smtClean="0"/>
            </a:br>
            <a:r>
              <a:rPr lang="en-US" altLang="ko-KR" sz="2000" dirty="0" smtClean="0"/>
              <a:t/>
            </a:r>
            <a:br>
              <a:rPr lang="en-US" altLang="ko-KR" sz="2000" dirty="0" smtClean="0"/>
            </a:br>
            <a:r>
              <a:rPr lang="en-US" altLang="ko-KR" sz="2000" dirty="0" smtClean="0"/>
              <a:t>found out and the is currently being verified/tested in France </a:t>
            </a:r>
            <a:br>
              <a:rPr lang="en-US" altLang="ko-KR" sz="2000" dirty="0" smtClean="0"/>
            </a:br>
            <a:r>
              <a:rPr lang="en-US" altLang="ko-KR" sz="2000" dirty="0" smtClean="0"/>
              <a:t/>
            </a:r>
            <a:br>
              <a:rPr lang="en-US" altLang="ko-KR" sz="2000" dirty="0" smtClean="0"/>
            </a:br>
            <a:r>
              <a:rPr lang="en-US" altLang="ko-KR" sz="2000" dirty="0" smtClean="0"/>
              <a:t>(Paris).</a:t>
            </a:r>
          </a:p>
          <a:p>
            <a:endParaRPr lang="en-US" altLang="ko-KR" sz="2000" dirty="0" smtClean="0"/>
          </a:p>
          <a:p>
            <a:r>
              <a:rPr lang="en-US" altLang="ko-KR" sz="2000" dirty="0" smtClean="0"/>
              <a:t>But as alcoholism is more of a worldwide problem, it is mostly </a:t>
            </a:r>
            <a:br>
              <a:rPr lang="en-US" altLang="ko-KR" sz="2000" dirty="0" smtClean="0"/>
            </a:br>
            <a:r>
              <a:rPr lang="en-US" altLang="ko-KR" sz="2000" dirty="0" smtClean="0"/>
              <a:t/>
            </a:r>
            <a:br>
              <a:rPr lang="en-US" altLang="ko-KR" sz="2000" dirty="0" smtClean="0"/>
            </a:br>
            <a:r>
              <a:rPr lang="en-US" altLang="ko-KR" sz="2000" dirty="0" smtClean="0"/>
              <a:t>likely to impact not only France but countries such as England, </a:t>
            </a:r>
            <a:br>
              <a:rPr lang="en-US" altLang="ko-KR" sz="2000" dirty="0" smtClean="0"/>
            </a:br>
            <a:r>
              <a:rPr lang="en-US" altLang="ko-KR" sz="2000" dirty="0" smtClean="0"/>
              <a:t/>
            </a:r>
            <a:br>
              <a:rPr lang="en-US" altLang="ko-KR" sz="2000" dirty="0" smtClean="0"/>
            </a:br>
            <a:r>
              <a:rPr lang="en-US" altLang="ko-KR" sz="2000" dirty="0" smtClean="0"/>
              <a:t>the US, South Korea, Russia and other countries that has a high </a:t>
            </a:r>
            <a:br>
              <a:rPr lang="en-US" altLang="ko-KR" sz="2000" dirty="0" smtClean="0"/>
            </a:br>
            <a:r>
              <a:rPr lang="en-US" altLang="ko-KR" sz="2000" dirty="0" smtClean="0"/>
              <a:t/>
            </a:r>
            <a:br>
              <a:rPr lang="en-US" altLang="ko-KR" sz="2000" dirty="0" smtClean="0"/>
            </a:br>
            <a:r>
              <a:rPr lang="en-US" altLang="ko-KR" sz="2000" dirty="0" smtClean="0"/>
              <a:t>	   percentage of people addicted to alcoholism.</a:t>
            </a:r>
          </a:p>
          <a:p>
            <a:endParaRPr lang="ko-KR" altLang="en-US" dirty="0"/>
          </a:p>
        </p:txBody>
      </p:sp>
      <p:pic>
        <p:nvPicPr>
          <p:cNvPr id="21506" name="Picture 2" descr="http://rds.yahoo.com/_ylt=A0S020obxj1J9osAsvejzbkF/SIG=12gcsnpik/EXP=1228871579/**http%3A/www.souvenirs-paris.fr/images/puzzle/v-france-map.jpg"/>
          <p:cNvPicPr>
            <a:picLocks noChangeAspect="1" noChangeArrowheads="1"/>
          </p:cNvPicPr>
          <p:nvPr/>
        </p:nvPicPr>
        <p:blipFill>
          <a:blip r:embed="rId2"/>
          <a:srcRect/>
          <a:stretch>
            <a:fillRect/>
          </a:stretch>
        </p:blipFill>
        <p:spPr bwMode="auto">
          <a:xfrm>
            <a:off x="285720" y="5357826"/>
            <a:ext cx="1190625" cy="12192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b="1" dirty="0" smtClean="0"/>
              <a:t>WHEN did this happen?</a:t>
            </a:r>
            <a:endParaRPr lang="ko-KR" altLang="en-US" b="1" dirty="0"/>
          </a:p>
        </p:txBody>
      </p:sp>
      <p:sp>
        <p:nvSpPr>
          <p:cNvPr id="3" name="Content Placeholder 2"/>
          <p:cNvSpPr>
            <a:spLocks noGrp="1"/>
          </p:cNvSpPr>
          <p:nvPr>
            <p:ph idx="1"/>
          </p:nvPr>
        </p:nvSpPr>
        <p:spPr/>
        <p:txBody>
          <a:bodyPr>
            <a:normAutofit lnSpcReduction="10000"/>
          </a:bodyPr>
          <a:lstStyle/>
          <a:p>
            <a:r>
              <a:rPr lang="en-US" altLang="ko-KR" sz="2000" dirty="0" smtClean="0"/>
              <a:t>“</a:t>
            </a:r>
            <a:r>
              <a:rPr lang="en-US" sz="2000" dirty="0" smtClean="0"/>
              <a:t>Page last updated at 16:44 GMT, Saturday, 6 December </a:t>
            </a:r>
            <a:r>
              <a:rPr lang="en-US" sz="2000" dirty="0" smtClean="0"/>
              <a:t>2008”</a:t>
            </a:r>
          </a:p>
          <a:p>
            <a:pPr>
              <a:buNone/>
            </a:pPr>
            <a:r>
              <a:rPr lang="en-US" altLang="ko-KR" sz="2000" dirty="0" smtClean="0"/>
              <a:t>	</a:t>
            </a:r>
            <a:r>
              <a:rPr lang="en-US" altLang="ko-KR" sz="2000" dirty="0" smtClean="0"/>
              <a:t>	</a:t>
            </a:r>
            <a:r>
              <a:rPr lang="ko-KR" altLang="en-US" sz="2000" dirty="0" smtClean="0"/>
              <a:t>★ </a:t>
            </a:r>
            <a:r>
              <a:rPr lang="en-US" altLang="ko-KR" sz="2000" dirty="0" smtClean="0"/>
              <a:t>Yes, the news was updated at this time.</a:t>
            </a:r>
          </a:p>
          <a:p>
            <a:endParaRPr lang="en-US" altLang="ko-KR" sz="2000" dirty="0" smtClean="0"/>
          </a:p>
          <a:p>
            <a:r>
              <a:rPr lang="en-US" altLang="ko-KR" sz="2000" dirty="0" smtClean="0"/>
              <a:t>To be specific, his first claim was made in French in his current best-seller book, </a:t>
            </a:r>
            <a:r>
              <a:rPr lang="en-US" sz="2000" u="sng" dirty="0" smtClean="0"/>
              <a:t>Le Dernier </a:t>
            </a:r>
            <a:r>
              <a:rPr lang="en-US" sz="2000" u="sng" dirty="0" err="1" smtClean="0"/>
              <a:t>Verre</a:t>
            </a:r>
            <a:r>
              <a:rPr lang="en-US" sz="2000" dirty="0" smtClean="0"/>
              <a:t>.</a:t>
            </a:r>
          </a:p>
          <a:p>
            <a:endParaRPr lang="en-US" altLang="ko-KR" sz="2000" dirty="0" smtClean="0"/>
          </a:p>
          <a:p>
            <a:r>
              <a:rPr lang="en-US" altLang="ko-KR" sz="2000" dirty="0" smtClean="0"/>
              <a:t>Later, the book was translated and talked about.</a:t>
            </a:r>
          </a:p>
          <a:p>
            <a:r>
              <a:rPr lang="en-US" altLang="ko-KR" sz="2000" dirty="0" smtClean="0"/>
              <a:t>The book is to be published in English soon.</a:t>
            </a:r>
          </a:p>
          <a:p>
            <a:endParaRPr lang="en-US" altLang="ko-KR" sz="2000" dirty="0" smtClean="0"/>
          </a:p>
          <a:p>
            <a:r>
              <a:rPr lang="en-US" altLang="ko-KR" sz="2000" dirty="0" smtClean="0"/>
              <a:t>Otherwise, he discovered this fact while the heart specialist was an alcohol addict himself. He had to survive on alcohol because of the outer pressure and found out he could survive it through the application of certain medicine and chemicals.</a:t>
            </a:r>
          </a:p>
          <a:p>
            <a:pPr algn="r">
              <a:buNone/>
            </a:pPr>
            <a:r>
              <a:rPr lang="en-US" altLang="ko-KR" sz="2000" i="1" dirty="0" smtClean="0"/>
              <a:t>1994</a:t>
            </a:r>
          </a:p>
        </p:txBody>
      </p:sp>
      <p:pic>
        <p:nvPicPr>
          <p:cNvPr id="20482" name="Picture 2" descr=" : Le dernier verre"/>
          <p:cNvPicPr>
            <a:picLocks noChangeAspect="1" noChangeArrowheads="1"/>
          </p:cNvPicPr>
          <p:nvPr/>
        </p:nvPicPr>
        <p:blipFill>
          <a:blip r:embed="rId2"/>
          <a:srcRect/>
          <a:stretch>
            <a:fillRect/>
          </a:stretch>
        </p:blipFill>
        <p:spPr bwMode="auto">
          <a:xfrm>
            <a:off x="7072330" y="3000372"/>
            <a:ext cx="971550" cy="152400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b="1" dirty="0" smtClean="0"/>
              <a:t>WHY is it so important?</a:t>
            </a:r>
            <a:endParaRPr lang="ko-KR" altLang="en-US" b="1" dirty="0"/>
          </a:p>
        </p:txBody>
      </p:sp>
      <p:sp>
        <p:nvSpPr>
          <p:cNvPr id="3" name="Content Placeholder 2"/>
          <p:cNvSpPr>
            <a:spLocks noGrp="1"/>
          </p:cNvSpPr>
          <p:nvPr>
            <p:ph idx="1"/>
          </p:nvPr>
        </p:nvSpPr>
        <p:spPr/>
        <p:txBody>
          <a:bodyPr>
            <a:normAutofit fontScale="85000" lnSpcReduction="10000"/>
          </a:bodyPr>
          <a:lstStyle/>
          <a:p>
            <a:r>
              <a:rPr lang="en-US" altLang="ko-KR" sz="2000" dirty="0" smtClean="0"/>
              <a:t>Alcoholism, or the addiction to alcohol is a huge issue nowadays- and have been for several decades.</a:t>
            </a:r>
          </a:p>
          <a:p>
            <a:endParaRPr lang="en-US" altLang="ko-KR" sz="2000" dirty="0" smtClean="0"/>
          </a:p>
          <a:p>
            <a:r>
              <a:rPr lang="en-US" altLang="ko-KR" sz="2000" dirty="0" smtClean="0"/>
              <a:t>People dying of liver cancer caused by alcohol consumption is increasing by the day.</a:t>
            </a:r>
          </a:p>
          <a:p>
            <a:endParaRPr lang="en-US" altLang="ko-KR" sz="2000" dirty="0" smtClean="0"/>
          </a:p>
          <a:p>
            <a:r>
              <a:rPr lang="en-US" altLang="ko-KR" sz="2000" dirty="0" smtClean="0"/>
              <a:t>Alcoholism is </a:t>
            </a:r>
            <a:r>
              <a:rPr lang="en-US" altLang="ko-KR" sz="2000" dirty="0" err="1" smtClean="0"/>
              <a:t>eventu</a:t>
            </a:r>
            <a:r>
              <a:rPr lang="en-US" altLang="ko-KR" sz="2000" dirty="0" smtClean="0"/>
              <a:t>				ally a mental habit, just like smoking, 					drugs, and other hobbies.</a:t>
            </a:r>
          </a:p>
          <a:p>
            <a:endParaRPr lang="en-US" altLang="ko-KR" sz="2000" dirty="0" smtClean="0"/>
          </a:p>
          <a:p>
            <a:r>
              <a:rPr lang="en-US" altLang="ko-KR" sz="2000" dirty="0" smtClean="0"/>
              <a:t>There are several 				ways to fix it- but the people addicted 				themselves have to try hard. Eventually, this 				‘ muscle-relaxant cure’ also requires the 				addicted person to try hard.</a:t>
            </a:r>
          </a:p>
          <a:p>
            <a:endParaRPr lang="en-US" altLang="ko-KR" sz="2000" dirty="0" smtClean="0"/>
          </a:p>
          <a:p>
            <a:r>
              <a:rPr lang="en-US" altLang="ko-KR" sz="2000" dirty="0" smtClean="0"/>
              <a:t>Alcoholism a world wide problem across almost all 7 countries. Several notable countries include the UK, the US, South Korea, and Russia.</a:t>
            </a:r>
            <a:endParaRPr lang="ko-KR" altLang="en-US" sz="2000" dirty="0"/>
          </a:p>
        </p:txBody>
      </p:sp>
      <p:pic>
        <p:nvPicPr>
          <p:cNvPr id="19458" name="Picture 2" descr="http://rds.yahoo.com/_ylt=A0S020qnxj1JImAALTOjzbkF/SIG=12aujf2dm/EXP=1228871719/**http%3A/www.gihealth.com/images/imgColonCancerMets2.jpg"/>
          <p:cNvPicPr>
            <a:picLocks noChangeAspect="1" noChangeArrowheads="1"/>
          </p:cNvPicPr>
          <p:nvPr/>
        </p:nvPicPr>
        <p:blipFill>
          <a:blip r:embed="rId2"/>
          <a:srcRect/>
          <a:stretch>
            <a:fillRect/>
          </a:stretch>
        </p:blipFill>
        <p:spPr bwMode="auto">
          <a:xfrm>
            <a:off x="3114684" y="2928934"/>
            <a:ext cx="2743200" cy="20955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b="1" dirty="0" smtClean="0"/>
              <a:t>WHAT I…</a:t>
            </a:r>
            <a:endParaRPr lang="ko-KR" altLang="en-US" b="1" dirty="0"/>
          </a:p>
        </p:txBody>
      </p:sp>
      <p:sp>
        <p:nvSpPr>
          <p:cNvPr id="3" name="Content Placeholder 2"/>
          <p:cNvSpPr>
            <a:spLocks noGrp="1"/>
          </p:cNvSpPr>
          <p:nvPr>
            <p:ph idx="1"/>
          </p:nvPr>
        </p:nvSpPr>
        <p:spPr/>
        <p:txBody>
          <a:bodyPr>
            <a:normAutofit fontScale="85000" lnSpcReduction="20000"/>
          </a:bodyPr>
          <a:lstStyle/>
          <a:p>
            <a:pPr algn="just"/>
            <a:r>
              <a:rPr lang="en-US" altLang="ko-KR" sz="2000" dirty="0" smtClean="0"/>
              <a:t>Think…                                          </a:t>
            </a:r>
            <a:r>
              <a:rPr lang="en-US" altLang="ko-KR" sz="2000" b="1" dirty="0" smtClean="0"/>
              <a:t>A baby drinking!</a:t>
            </a:r>
          </a:p>
          <a:p>
            <a:pPr algn="just"/>
            <a:endParaRPr lang="en-US" altLang="ko-KR" sz="2000" dirty="0" smtClean="0"/>
          </a:p>
          <a:p>
            <a:pPr algn="just"/>
            <a:r>
              <a:rPr lang="en-US" altLang="ko-KR" sz="2000" dirty="0" smtClean="0"/>
              <a:t>My grandfather passed away caused by cancer </a:t>
            </a:r>
          </a:p>
          <a:p>
            <a:pPr algn="just">
              <a:buNone/>
            </a:pPr>
            <a:r>
              <a:rPr lang="en-US" altLang="ko-KR" sz="2000" dirty="0" smtClean="0"/>
              <a:t>	from a combination of consumption of alcohol and </a:t>
            </a:r>
          </a:p>
          <a:p>
            <a:pPr algn="just">
              <a:buNone/>
            </a:pPr>
            <a:r>
              <a:rPr lang="en-US" altLang="ko-KR" sz="2000" dirty="0" smtClean="0"/>
              <a:t>	smoking cigarettes. I think advancing technology will</a:t>
            </a:r>
          </a:p>
          <a:p>
            <a:pPr algn="just">
              <a:buNone/>
            </a:pPr>
            <a:r>
              <a:rPr lang="en-US" altLang="ko-KR" sz="2000" dirty="0" smtClean="0"/>
              <a:t>	eventually help people from dying of the same kind</a:t>
            </a:r>
          </a:p>
          <a:p>
            <a:pPr algn="just">
              <a:buNone/>
            </a:pPr>
            <a:r>
              <a:rPr lang="en-US" altLang="ko-KR" sz="2000" dirty="0" smtClean="0"/>
              <a:t>	 of habits.</a:t>
            </a:r>
          </a:p>
          <a:p>
            <a:pPr algn="just"/>
            <a:endParaRPr lang="en-US" altLang="ko-KR" sz="2000" dirty="0" smtClean="0"/>
          </a:p>
          <a:p>
            <a:pPr algn="just"/>
            <a:r>
              <a:rPr lang="en-US" altLang="ko-KR" sz="2000" dirty="0" smtClean="0"/>
              <a:t>Even this kind of theoretical cure would be really advantageous in developing an actual proved, consistent and effective cure.</a:t>
            </a:r>
          </a:p>
          <a:p>
            <a:pPr algn="just"/>
            <a:endParaRPr lang="en-US" altLang="ko-KR" sz="2000" dirty="0" smtClean="0"/>
          </a:p>
          <a:p>
            <a:pPr algn="just"/>
            <a:r>
              <a:rPr lang="en-US" altLang="ko-KR" sz="2000" dirty="0" smtClean="0"/>
              <a:t>Each ‘miracle’ of this kind is a step towards a brighter future and conserving human health more effectively.</a:t>
            </a:r>
          </a:p>
          <a:p>
            <a:pPr algn="just"/>
            <a:endParaRPr lang="en-US" altLang="ko-KR" sz="2000" dirty="0" smtClean="0"/>
          </a:p>
          <a:p>
            <a:pPr algn="just"/>
            <a:r>
              <a:rPr lang="en-US" altLang="ko-KR" sz="2000" dirty="0" smtClean="0"/>
              <a:t>Alcohol addiction is no different from AIDS or HIV. Although AIDS or HIV may be a disease caused by a virus, a habit is just like a virus. It can be contagious, or whatever, but is eventually a part of the human health system.</a:t>
            </a:r>
          </a:p>
        </p:txBody>
      </p:sp>
      <p:pic>
        <p:nvPicPr>
          <p:cNvPr id="18434" name="Picture 2" descr="122507: photographic evidence that alcoholism runs in our family by rebecca, etc.."/>
          <p:cNvPicPr>
            <a:picLocks noChangeAspect="1" noChangeArrowheads="1"/>
          </p:cNvPicPr>
          <p:nvPr/>
        </p:nvPicPr>
        <p:blipFill>
          <a:blip r:embed="rId2"/>
          <a:srcRect/>
          <a:stretch>
            <a:fillRect/>
          </a:stretch>
        </p:blipFill>
        <p:spPr bwMode="auto">
          <a:xfrm>
            <a:off x="6572264" y="428604"/>
            <a:ext cx="2071695" cy="276226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rds.yahoo.com/_ylt=A0S020llxz1JygsBBbejzbkF/SIG=11rprrrum/EXP=1228871909/**http%3A/www.codelab.cz/img/eu_vlajka.jpg"/>
          <p:cNvPicPr>
            <a:picLocks noChangeAspect="1" noChangeArrowheads="1"/>
          </p:cNvPicPr>
          <p:nvPr/>
        </p:nvPicPr>
        <p:blipFill>
          <a:blip r:embed="rId2"/>
          <a:srcRect/>
          <a:stretch>
            <a:fillRect/>
          </a:stretch>
        </p:blipFill>
        <p:spPr bwMode="auto">
          <a:xfrm>
            <a:off x="142844" y="214289"/>
            <a:ext cx="8858312" cy="6572295"/>
          </a:xfrm>
          <a:prstGeom prst="rect">
            <a:avLst/>
          </a:prstGeom>
          <a:noFill/>
        </p:spPr>
      </p:pic>
      <p:sp>
        <p:nvSpPr>
          <p:cNvPr id="2" name="Title 1"/>
          <p:cNvSpPr>
            <a:spLocks noGrp="1"/>
          </p:cNvSpPr>
          <p:nvPr>
            <p:ph type="title"/>
          </p:nvPr>
        </p:nvSpPr>
        <p:spPr/>
        <p:txBody>
          <a:bodyPr/>
          <a:lstStyle/>
          <a:p>
            <a:r>
              <a:rPr lang="en-US" altLang="ko-KR" dirty="0" smtClean="0">
                <a:solidFill>
                  <a:schemeClr val="bg1"/>
                </a:solidFill>
              </a:rPr>
              <a:t>Thanks!</a:t>
            </a:r>
            <a:endParaRPr lang="ko-KR" altLang="en-US" dirty="0">
              <a:solidFill>
                <a:schemeClr val="bg1"/>
              </a:solidFill>
            </a:endParaRPr>
          </a:p>
        </p:txBody>
      </p:sp>
      <p:sp>
        <p:nvSpPr>
          <p:cNvPr id="3" name="Content Placeholder 2"/>
          <p:cNvSpPr>
            <a:spLocks noGrp="1"/>
          </p:cNvSpPr>
          <p:nvPr>
            <p:ph idx="1"/>
          </p:nvPr>
        </p:nvSpPr>
        <p:spPr/>
        <p:txBody>
          <a:bodyPr/>
          <a:lstStyle/>
          <a:p>
            <a:r>
              <a:rPr lang="en-US" altLang="ko-KR" b="1" dirty="0" smtClean="0">
                <a:solidFill>
                  <a:schemeClr val="bg1"/>
                </a:solidFill>
              </a:rPr>
              <a:t>Citation:</a:t>
            </a:r>
          </a:p>
          <a:p>
            <a:pPr>
              <a:buNone/>
            </a:pPr>
            <a:r>
              <a:rPr lang="en-US" altLang="ko-KR" sz="2000" i="1" dirty="0" smtClean="0">
                <a:solidFill>
                  <a:schemeClr val="bg1"/>
                </a:solidFill>
              </a:rPr>
              <a:t>http</a:t>
            </a:r>
            <a:r>
              <a:rPr lang="en-US" altLang="ko-KR" sz="2000" i="1" dirty="0" smtClean="0">
                <a:solidFill>
                  <a:schemeClr val="bg1"/>
                </a:solidFill>
              </a:rPr>
              <a:t>://</a:t>
            </a:r>
            <a:r>
              <a:rPr lang="en-US" altLang="ko-KR" sz="2000" i="1" dirty="0" smtClean="0">
                <a:solidFill>
                  <a:schemeClr val="bg1"/>
                </a:solidFill>
              </a:rPr>
              <a:t>news.bbc.co.uk/2/hi/europe/7768141.stm</a:t>
            </a:r>
          </a:p>
          <a:p>
            <a:endParaRPr lang="ko-KR" altLang="en-US" sz="2000" i="1"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225</Words>
  <Application>Microsoft Office PowerPoint</Application>
  <PresentationFormat>On-screen Show (4:3)</PresentationFormat>
  <Paragraphs>75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European News Jun Kim</vt:lpstr>
      <vt:lpstr>France abuzz over alcoholic 'cure‘</vt:lpstr>
      <vt:lpstr>WHAT about it?</vt:lpstr>
      <vt:lpstr>WHAT 2?</vt:lpstr>
      <vt:lpstr>WHERE is this happening?</vt:lpstr>
      <vt:lpstr>WHEN did this happen?</vt:lpstr>
      <vt:lpstr>WHY is it so important?</vt:lpstr>
      <vt:lpstr>WHAT I…</vt:lpstr>
      <vt:lpstr>Thanks!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XP</dc:creator>
  <cp:lastModifiedBy>Windows XP</cp:lastModifiedBy>
  <cp:revision>81</cp:revision>
  <dcterms:created xsi:type="dcterms:W3CDTF">2008-12-09T00:25:49Z</dcterms:created>
  <dcterms:modified xsi:type="dcterms:W3CDTF">2008-12-09T01:20:49Z</dcterms:modified>
</cp:coreProperties>
</file>